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9" r:id="rId1"/>
    <p:sldMasterId id="2147483660" r:id="rId2"/>
    <p:sldMasterId id="2147483661" r:id="rId3"/>
    <p:sldMasterId id="2147483662" r:id="rId4"/>
    <p:sldMasterId id="2147483663" r:id="rId5"/>
    <p:sldMasterId id="2147483664" r:id="rId6"/>
    <p:sldMasterId id="2147483665" r:id="rId7"/>
    <p:sldMasterId id="2147483666" r:id="rId8"/>
    <p:sldMasterId id="2147483667" r:id="rId9"/>
  </p:sldMasterIdLst>
  <p:notesMasterIdLst>
    <p:notesMasterId r:id="rId22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041326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1275427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39644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6882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35871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90409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878252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90235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45706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19869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5795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42405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005371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963135" y="304800"/>
            <a:ext cx="3931919" cy="7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algn="r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963135" y="1107559"/>
            <a:ext cx="3931919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buFont typeface="Rokkitt"/>
              <a:buNone/>
              <a:defRPr/>
            </a:lvl2pPr>
            <a:lvl3pPr rtl="0">
              <a:spcBef>
                <a:spcPts val="0"/>
              </a:spcBef>
              <a:buFont typeface="Rokkitt"/>
              <a:buNone/>
              <a:defRPr/>
            </a:lvl3pPr>
            <a:lvl4pPr rtl="0">
              <a:spcBef>
                <a:spcPts val="0"/>
              </a:spcBef>
              <a:buFont typeface="Rokkitt"/>
              <a:buNone/>
              <a:defRPr/>
            </a:lvl4pPr>
            <a:lvl5pPr rtl="0">
              <a:spcBef>
                <a:spcPts val="0"/>
              </a:spcBef>
              <a:buFont typeface="Rokkitt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2"/>
          </p:nvPr>
        </p:nvSpPr>
        <p:spPr>
          <a:xfrm>
            <a:off x="228600" y="2209800"/>
            <a:ext cx="8666456" cy="3977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608" rtl="0">
              <a:spcBef>
                <a:spcPts val="0"/>
              </a:spcBef>
              <a:defRPr/>
            </a:lvl1pPr>
            <a:lvl2pPr marL="594360" rtl="0">
              <a:spcBef>
                <a:spcPts val="0"/>
              </a:spcBef>
              <a:defRPr/>
            </a:lvl2pPr>
            <a:lvl3pPr marL="822960" rtl="0">
              <a:spcBef>
                <a:spcPts val="0"/>
              </a:spcBef>
              <a:defRPr/>
            </a:lvl3pPr>
            <a:lvl4pPr marL="1051560" rtl="0">
              <a:spcBef>
                <a:spcPts val="0"/>
              </a:spcBef>
              <a:defRPr/>
            </a:lvl4pPr>
            <a:lvl5pPr marL="1261872"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040442" y="4724400"/>
            <a:ext cx="5486399" cy="6645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algn="r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3040442" y="5388935"/>
            <a:ext cx="5486399" cy="91225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pic" idx="2"/>
          </p:nvPr>
        </p:nvSpPr>
        <p:spPr>
          <a:xfrm>
            <a:off x="304800" y="249863"/>
            <a:ext cx="8534399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rgbClr val="A2A593">
              <a:alpha val="64705"/>
            </a:srgbClr>
          </a:solidFill>
          <a:ln w="11000" cap="rnd">
            <a:solidFill>
              <a:srgbClr val="B5B9A5">
                <a:alpha val="87843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 rot="5400000">
            <a:off x="2309018" y="-205582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464233" y="381001"/>
            <a:ext cx="8229600" cy="220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  <a:defRPr/>
            </a:lvl1pPr>
            <a:lvl2pPr marL="457200" marR="0" indent="0" algn="ctr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None/>
              <a:defRPr/>
            </a:lvl2pPr>
            <a:lvl3pPr marL="914400" marR="0" indent="0" algn="ctr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chemeClr val="accent4"/>
              </a:buClr>
              <a:buFont typeface="Rokkitt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chemeClr val="accent4"/>
              </a:buClr>
              <a:buFont typeface="Rokkitt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chemeClr val="accent4"/>
              </a:buClr>
              <a:buFont typeface="Rokkitt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chemeClr val="accent4"/>
              </a:buClr>
              <a:buFont typeface="Rokkitt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722375" y="498229"/>
            <a:ext cx="7772400" cy="27310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r" rtl="0">
              <a:spcBef>
                <a:spcPts val="0"/>
              </a:spcBef>
              <a:buClr>
                <a:srgbClr val="84CC89"/>
              </a:buClr>
              <a:buFont typeface="Rokkitt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722312" y="3287712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1pPr>
            <a:lvl2pPr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2pPr>
            <a:lvl3pPr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3pPr>
            <a:lvl4pPr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4pPr>
            <a:lvl5pPr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645919"/>
            <a:ext cx="4038599" cy="4526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648200" y="1645919"/>
            <a:ext cx="4038599" cy="4526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5194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91440" indent="-2539" algn="l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buFont typeface="Rokkitt"/>
              <a:buNone/>
              <a:defRPr/>
            </a:lvl2pPr>
            <a:lvl3pPr rtl="0">
              <a:spcBef>
                <a:spcPts val="0"/>
              </a:spcBef>
              <a:buFont typeface="Rokkitt"/>
              <a:buNone/>
              <a:defRPr/>
            </a:lvl3pPr>
            <a:lvl4pPr rtl="0">
              <a:spcBef>
                <a:spcPts val="0"/>
              </a:spcBef>
              <a:buFont typeface="Rokkitt"/>
              <a:buNone/>
              <a:defRPr/>
            </a:lvl4pPr>
            <a:lvl5pPr rtl="0">
              <a:spcBef>
                <a:spcPts val="0"/>
              </a:spcBef>
              <a:buFont typeface="Rokkitt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91440" indent="-2539" algn="l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buFont typeface="Rokkitt"/>
              <a:buNone/>
              <a:defRPr/>
            </a:lvl2pPr>
            <a:lvl3pPr rtl="0">
              <a:spcBef>
                <a:spcPts val="0"/>
              </a:spcBef>
              <a:buFont typeface="Rokkitt"/>
              <a:buNone/>
              <a:defRPr/>
            </a:lvl3pPr>
            <a:lvl4pPr rtl="0">
              <a:spcBef>
                <a:spcPts val="0"/>
              </a:spcBef>
              <a:buFont typeface="Rokkitt"/>
              <a:buNone/>
              <a:defRPr/>
            </a:lvl4pPr>
            <a:lvl5pPr rtl="0">
              <a:spcBef>
                <a:spcPts val="0"/>
              </a:spcBef>
              <a:buFont typeface="Rokkitt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7" cy="3941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4" cy="3941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5321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158750" y="139700"/>
            <a:ext cx="8820149" cy="6578599"/>
            <a:chOff x="158750" y="139700"/>
            <a:chExt cx="8820149" cy="6578599"/>
          </a:xfrm>
        </p:grpSpPr>
        <p:pic>
          <p:nvPicPr>
            <p:cNvPr id="6" name="Shape 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8750" y="139700"/>
              <a:ext cx="8820149" cy="6578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Shape 7"/>
            <p:cNvSpPr txBox="1"/>
            <p:nvPr/>
          </p:nvSpPr>
          <p:spPr>
            <a:xfrm>
              <a:off x="392112" y="374650"/>
              <a:ext cx="8356600" cy="61102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1637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39175" y="6515100"/>
            <a:ext cx="463550" cy="27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Shape 21"/>
          <p:cNvGrpSpPr/>
          <p:nvPr/>
        </p:nvGrpSpPr>
        <p:grpSpPr>
          <a:xfrm>
            <a:off x="158750" y="139700"/>
            <a:ext cx="8826499" cy="2517774"/>
            <a:chOff x="158750" y="139700"/>
            <a:chExt cx="8826499" cy="2517774"/>
          </a:xfrm>
        </p:grpSpPr>
        <p:pic>
          <p:nvPicPr>
            <p:cNvPr id="22" name="Shape 2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8750" y="139700"/>
              <a:ext cx="8826499" cy="25177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Shape 23"/>
            <p:cNvSpPr txBox="1"/>
            <p:nvPr/>
          </p:nvSpPr>
          <p:spPr>
            <a:xfrm>
              <a:off x="250825" y="233362"/>
              <a:ext cx="8642349" cy="233203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5562600" y="650875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639175" y="6508750"/>
            <a:ext cx="46355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1600200" y="6508750"/>
            <a:ext cx="3906836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Shape 33"/>
          <p:cNvGrpSpPr/>
          <p:nvPr/>
        </p:nvGrpSpPr>
        <p:grpSpPr>
          <a:xfrm>
            <a:off x="158750" y="139700"/>
            <a:ext cx="8820149" cy="6578599"/>
            <a:chOff x="158750" y="139700"/>
            <a:chExt cx="8820149" cy="6578599"/>
          </a:xfrm>
        </p:grpSpPr>
        <p:pic>
          <p:nvPicPr>
            <p:cNvPr id="34" name="Shape 3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8750" y="139700"/>
              <a:ext cx="8820149" cy="6578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Shape 35"/>
            <p:cNvSpPr txBox="1"/>
            <p:nvPr/>
          </p:nvSpPr>
          <p:spPr>
            <a:xfrm>
              <a:off x="392112" y="374650"/>
              <a:ext cx="8356600" cy="61102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36" name="Shape 36"/>
          <p:cNvSpPr txBox="1"/>
          <p:nvPr/>
        </p:nvSpPr>
        <p:spPr>
          <a:xfrm>
            <a:off x="588962" y="1423987"/>
            <a:ext cx="8001000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1637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639175" y="6515100"/>
            <a:ext cx="463550" cy="27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/>
        </p:nvSpPr>
        <p:spPr>
          <a:xfrm>
            <a:off x="1000125" y="3267075"/>
            <a:ext cx="7407274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5562600" y="6513512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639175" y="6513512"/>
            <a:ext cx="46355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1600200" y="6513512"/>
            <a:ext cx="3906836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Shape 56"/>
          <p:cNvGrpSpPr/>
          <p:nvPr/>
        </p:nvGrpSpPr>
        <p:grpSpPr>
          <a:xfrm>
            <a:off x="158750" y="139700"/>
            <a:ext cx="8820149" cy="6578599"/>
            <a:chOff x="158750" y="139700"/>
            <a:chExt cx="8820149" cy="6578599"/>
          </a:xfrm>
        </p:grpSpPr>
        <p:pic>
          <p:nvPicPr>
            <p:cNvPr id="57" name="Shape 5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8750" y="139700"/>
              <a:ext cx="8820149" cy="6578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" name="Shape 58"/>
            <p:cNvSpPr txBox="1"/>
            <p:nvPr/>
          </p:nvSpPr>
          <p:spPr>
            <a:xfrm>
              <a:off x="392112" y="374650"/>
              <a:ext cx="8356600" cy="61102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59" name="Shape 59"/>
          <p:cNvSpPr txBox="1"/>
          <p:nvPr/>
        </p:nvSpPr>
        <p:spPr>
          <a:xfrm>
            <a:off x="588962" y="1423987"/>
            <a:ext cx="8001000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1637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40761" y="6515100"/>
            <a:ext cx="465137" cy="27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158750" y="139700"/>
            <a:ext cx="8820149" cy="6578599"/>
            <a:chOff x="158750" y="139700"/>
            <a:chExt cx="8820149" cy="6578599"/>
          </a:xfrm>
        </p:grpSpPr>
        <p:pic>
          <p:nvPicPr>
            <p:cNvPr id="71" name="Shape 7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8750" y="139700"/>
              <a:ext cx="8820149" cy="6578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" name="Shape 72"/>
            <p:cNvSpPr txBox="1"/>
            <p:nvPr/>
          </p:nvSpPr>
          <p:spPr>
            <a:xfrm>
              <a:off x="392112" y="374650"/>
              <a:ext cx="8356600" cy="61102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73" name="Shape 73"/>
          <p:cNvSpPr txBox="1"/>
          <p:nvPr/>
        </p:nvSpPr>
        <p:spPr>
          <a:xfrm>
            <a:off x="617537" y="2165350"/>
            <a:ext cx="3748087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" name="Shape 74"/>
          <p:cNvSpPr txBox="1"/>
          <p:nvPr/>
        </p:nvSpPr>
        <p:spPr>
          <a:xfrm>
            <a:off x="4800600" y="2165350"/>
            <a:ext cx="3749674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1637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40761" y="6515100"/>
            <a:ext cx="465137" cy="27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Shape 87"/>
          <p:cNvGrpSpPr/>
          <p:nvPr/>
        </p:nvGrpSpPr>
        <p:grpSpPr>
          <a:xfrm>
            <a:off x="158750" y="139700"/>
            <a:ext cx="8820149" cy="6578599"/>
            <a:chOff x="158750" y="139700"/>
            <a:chExt cx="8820149" cy="6578599"/>
          </a:xfrm>
        </p:grpSpPr>
        <p:pic>
          <p:nvPicPr>
            <p:cNvPr id="88" name="Shape 88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8750" y="139700"/>
              <a:ext cx="8820149" cy="6578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" name="Shape 89"/>
            <p:cNvSpPr txBox="1"/>
            <p:nvPr/>
          </p:nvSpPr>
          <p:spPr>
            <a:xfrm>
              <a:off x="392112" y="374650"/>
              <a:ext cx="8356600" cy="61102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90" name="Shape 90"/>
          <p:cNvSpPr txBox="1"/>
          <p:nvPr/>
        </p:nvSpPr>
        <p:spPr>
          <a:xfrm>
            <a:off x="588962" y="1423987"/>
            <a:ext cx="8001000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1637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8639175" y="6515100"/>
            <a:ext cx="463550" cy="27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/>
        </p:nvSpPr>
        <p:spPr>
          <a:xfrm>
            <a:off x="5057775" y="1057275"/>
            <a:ext cx="3748087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5562600" y="6513512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8639175" y="6513512"/>
            <a:ext cx="46355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ftr" idx="11"/>
          </p:nvPr>
        </p:nvSpPr>
        <p:spPr>
          <a:xfrm>
            <a:off x="1600200" y="6513512"/>
            <a:ext cx="3906836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dt" idx="10"/>
          </p:nvPr>
        </p:nvSpPr>
        <p:spPr>
          <a:xfrm>
            <a:off x="5562600" y="650875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8639175" y="6508750"/>
            <a:ext cx="46355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ftr" idx="11"/>
          </p:nvPr>
        </p:nvSpPr>
        <p:spPr>
          <a:xfrm>
            <a:off x="1600200" y="6508750"/>
            <a:ext cx="3906836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Shape 1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775" y="384175"/>
            <a:ext cx="8686800" cy="220662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>
            <a:spLocks noGrp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  <a:prstGeom prst="rect">
            <a:avLst/>
          </a:prstGeom>
          <a:noFill/>
          <a:ln>
            <a:noFill/>
          </a:ln>
        </p:spPr>
        <p:txBody>
          <a:bodyPr lIns="45700" tIns="45700" rIns="24687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Puritanism (1620-1750)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Shape 1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49237"/>
            <a:ext cx="8229600" cy="115252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TRUST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DISTRUST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7" cy="3941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RELIGION: The Bible is divinely-inspired; its rules and principles trump every other consideration.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DUTY: God has chosen to place people into their states and conditions in life. It is each person’s job to discover and fulfil God’s purposes.</a:t>
            </a:r>
          </a:p>
        </p:txBody>
      </p:sp>
      <p:sp>
        <p:nvSpPr>
          <p:cNvPr id="190" name="Shape 190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4" cy="3941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CONSCIENCE: The Devil constantly tries to trick Puritans into wrong ways of life; personal judgment can’t be trusted due to his possible influence.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EGOISM: A Puritan’s life needs to be practically devoted to God, not to one’s self.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Shape 1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775" y="231775"/>
            <a:ext cx="8759824" cy="663574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3962400" y="1066800"/>
            <a:ext cx="5029199" cy="556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❖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The need for moral 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justification for private,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public, and governmental acts</a:t>
            </a:r>
          </a:p>
          <a:p>
            <a:pPr marL="0" marR="0" lvl="0" indent="1066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❖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The Questing for Freedom—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personal, political, economic,          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and social</a:t>
            </a:r>
          </a:p>
          <a:p>
            <a:pPr marL="0" marR="0" lvl="0" indent="1066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❖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The Puritan work ethic</a:t>
            </a:r>
          </a:p>
          <a:p>
            <a:pPr marL="0" marR="0" lvl="0" indent="1066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❖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Elegiac verse—morbid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fascination with death</a:t>
            </a:r>
          </a:p>
          <a:p>
            <a:pPr marL="0" marR="0" lvl="0" indent="1066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❖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The city upon the hill—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concept  of manifest destiny</a:t>
            </a:r>
          </a:p>
        </p:txBody>
      </p:sp>
      <p:pic>
        <p:nvPicPr>
          <p:cNvPr id="197" name="Shape 197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t="8998" b="8999"/>
          <a:stretch/>
        </p:blipFill>
        <p:spPr>
          <a:xfrm>
            <a:off x="-42861" y="1023937"/>
            <a:ext cx="4279900" cy="557212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A2A593">
              <a:alpha val="64705"/>
            </a:srgbClr>
          </a:solidFill>
          <a:ln w="88900" cap="sq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Shape 2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384175"/>
            <a:ext cx="8461375" cy="1176337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906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A776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rgbClr val="76A776"/>
                </a:solidFill>
                <a:latin typeface="Rokkitt"/>
                <a:ea typeface="Rokkitt"/>
                <a:cs typeface="Rokkitt"/>
                <a:sym typeface="Rokkitt"/>
              </a:rPr>
              <a:t>Prompt #1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Each aspect of the Puritan legacy (from the 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previous slide) has positive and negative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implications.  Which aspect do you personally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value or appreciate the most, and why?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A776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rgbClr val="76A776"/>
                </a:solidFill>
                <a:latin typeface="Rokkitt"/>
                <a:ea typeface="Rokkitt"/>
                <a:cs typeface="Rokkitt"/>
                <a:sym typeface="Rokkitt"/>
              </a:rPr>
              <a:t> Prompt #2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Choose an aspect of the Puritan legacy that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you dislike.  Explain why you believe this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aspect of the Puritan legacy is more harmful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than helpful to our society today. </a:t>
            </a:r>
          </a:p>
        </p:txBody>
      </p:sp>
      <p:pic>
        <p:nvPicPr>
          <p:cNvPr id="204" name="Shape 2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19400" y="381000"/>
            <a:ext cx="1262062" cy="10810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4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234287" y="1335086"/>
            <a:ext cx="5029199" cy="502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0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England’s establishment of a single state-sponsored church.</a:t>
            </a: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0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King James’ characterization of religious dissenters as heretics and traitors.</a:t>
            </a: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0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King Charles’ use of the courts to imprison people who had broken no laws, but had displeased the King.</a:t>
            </a: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0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This leads to the Great Migration (1630 – 1640) and the founding of the Massachusetts Bay Colony.</a:t>
            </a:r>
          </a:p>
        </p:txBody>
      </p:sp>
      <p:pic>
        <p:nvPicPr>
          <p:cNvPr id="128" name="Shape 128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5263486" y="2481260"/>
            <a:ext cx="3731950" cy="2664557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Shape 1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31775"/>
            <a:ext cx="8229600" cy="1169986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THE PLYMOUTH COLONY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THE MASSACHUSETTS </a:t>
            </a:r>
          </a:p>
          <a:p>
            <a:pPr marL="90487" marR="0" lvl="0" indent="-158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BAY COLONY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7" cy="3941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Flagship Mayflower – 1620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Leader—William Bradford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Settlers known as Pilgrims and Separatists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“The Mayflower Compact” provides for social, religious, and economic freedom, while maintaining ties to Great Britain.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4" cy="3941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Flagship Arbella —1630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Leader—John Winthrop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Settlers are mostly Puritans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“The Arbella Covenant” clearly establishes a religious and theocratic settlement, free of ties to Great Britain.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3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2667000" y="1524000"/>
            <a:ext cx="5791200" cy="472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Total Depravity: </a:t>
            </a: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Through Adam and Eve’s fall, every person is born sinful—concept of Original Sin.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Unconditional Election: </a:t>
            </a: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God “saves” those he wishes—only a few are selected for salvation—concept of predestination.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Irresistible Grace: </a:t>
            </a: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God’s grace is freely given, it cannot be earned or denied.  Grace is defined as the saving and transfiguring power of God.</a:t>
            </a:r>
          </a:p>
          <a:p>
            <a:pPr marL="292100" marR="0" lvl="0" indent="-16764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16764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  <p:pic>
        <p:nvPicPr>
          <p:cNvPr id="144" name="Shape 144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36511" y="1938336"/>
            <a:ext cx="2878137" cy="3541712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4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5105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Typology: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God’s intentions are present in human actions and in nature.  Failure to recognize these intentions is a human failing.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Manifest Destiny: 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“…for we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must consider that we shall be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as a city upon a hill, the eyes of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all people are upon us…”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                  John Winthrop (1630)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400" b="0" i="0" u="none" strike="noStrike" cap="none" baseline="0" dirty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Backsliding: 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The belief that “saved” believers can fall into temptation and become sinners.  Satan is particularly interested in snaring such believers.</a:t>
            </a:r>
          </a:p>
        </p:txBody>
      </p:sp>
      <p:pic>
        <p:nvPicPr>
          <p:cNvPr id="151" name="Shape 151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5704764" y="2524835"/>
            <a:ext cx="3159455" cy="2465337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Shape 1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3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1676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To transform a mysterious God—mysterious because he is separate from the world.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To make him more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relevant to the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universe.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To glorify God.</a:t>
            </a:r>
          </a:p>
        </p:txBody>
      </p:sp>
      <p:pic>
        <p:nvPicPr>
          <p:cNvPr id="158" name="Shape 1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49169" y="3425588"/>
            <a:ext cx="4329703" cy="2945048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4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02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Plain language: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Puritans reject ornateness.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Inversion: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Anne Bradstreet’s “Here Follow Some Verses Upon the Burning of our Home”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Purpose: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there is a clear purpose to Puritan writing (see previous slide).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Idealism: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both religious and political 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Biblical allusions: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frequent references to, and quotations from, Biblical characters and stories</a:t>
            </a:r>
          </a:p>
          <a:p>
            <a:pPr marL="292100" marR="0" lvl="0" indent="-14986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14986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14986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3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381000" y="2057400"/>
            <a:ext cx="3886200" cy="3687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Women are not permitted to speak in church until 1636.</a:t>
            </a:r>
          </a:p>
          <a:p>
            <a:pPr marL="292100" marR="0" lvl="0" indent="-18542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1666"/>
              <a:buFont typeface="Rokkitt"/>
              <a:buChar char="⦿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In Puritan eyes, Eve’s corruption extends to all women, and justifies marginalizing them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  <p:pic>
        <p:nvPicPr>
          <p:cNvPr id="171" name="Shape 1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0239" y="2183642"/>
            <a:ext cx="4205310" cy="3321806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Shape 1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231775"/>
            <a:ext cx="8839199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2819400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HAS AUTHORITY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3965574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MUST BE OBEDIENT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3200399" cy="1981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God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Jesus Christ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husband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parents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master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4"/>
          </p:nvPr>
        </p:nvSpPr>
        <p:spPr>
          <a:xfrm>
            <a:off x="6400800" y="2362200"/>
            <a:ext cx="2133599" cy="213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the church       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each person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wife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children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servants</a:t>
            </a:r>
          </a:p>
        </p:txBody>
      </p:sp>
      <p:pic>
        <p:nvPicPr>
          <p:cNvPr id="181" name="Shape 1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32111" y="2547936"/>
            <a:ext cx="3213100" cy="36703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637</Words>
  <Application>Microsoft Office PowerPoint</Application>
  <PresentationFormat>On-screen Show (4:3)</PresentationFormat>
  <Paragraphs>106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Rokkitt</vt:lpstr>
      <vt:lpstr>Times New Roman</vt:lpstr>
      <vt:lpstr>Foundry</vt:lpstr>
      <vt:lpstr>1_Foundry</vt:lpstr>
      <vt:lpstr>2_Foundry</vt:lpstr>
      <vt:lpstr>3_Foundry</vt:lpstr>
      <vt:lpstr>4_Foundry</vt:lpstr>
      <vt:lpstr>5_Foundry</vt:lpstr>
      <vt:lpstr>6_Foundry</vt:lpstr>
      <vt:lpstr>7_Foundry</vt:lpstr>
      <vt:lpstr>8_Foundry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Clark-Cadwell</dc:creator>
  <cp:lastModifiedBy>Michelle Clark-Cadwell</cp:lastModifiedBy>
  <cp:revision>4</cp:revision>
  <dcterms:modified xsi:type="dcterms:W3CDTF">2015-08-12T19:43:37Z</dcterms:modified>
</cp:coreProperties>
</file>